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46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072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27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84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411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51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53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77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90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92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1122-48CA-4376-B85F-823E4E6F41D2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5863-C430-42B5-AB9A-F397F8546BE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57" y="0"/>
            <a:ext cx="121930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93121" y="4316362"/>
            <a:ext cx="9144000" cy="1655762"/>
          </a:xfrm>
        </p:spPr>
        <p:txBody>
          <a:bodyPr>
            <a:normAutofit/>
          </a:bodyPr>
          <a:lstStyle/>
          <a:p>
            <a:r>
              <a:rPr lang="pl-PL" sz="3600" b="1" dirty="0"/>
              <a:t>Uloga multinacionalnih kompanija u životu pojedinaca i u svjetskome gospodarstvu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42" y="2534829"/>
            <a:ext cx="9205758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dirty="0"/>
              <a:t>Multinacionalne kompanije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7571" y="21826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/>
              <a:t>su velika poduzeća koje imaju podružnice u više država </a:t>
            </a:r>
            <a:r>
              <a:rPr lang="hr-HR" b="1" dirty="0" smtClean="0"/>
              <a:t>svijeta</a:t>
            </a:r>
          </a:p>
          <a:p>
            <a:pPr marL="0" indent="0">
              <a:buNone/>
            </a:pPr>
            <a:endParaRPr lang="hr-HR" b="1" dirty="0"/>
          </a:p>
          <a:p>
            <a:r>
              <a:rPr lang="hr-HR" dirty="0" smtClean="0"/>
              <a:t>automobilska industrija</a:t>
            </a:r>
            <a:r>
              <a:rPr lang="hr-HR" dirty="0"/>
              <a:t> (</a:t>
            </a:r>
            <a:r>
              <a:rPr lang="hr-HR" b="1" dirty="0"/>
              <a:t>Toyota i </a:t>
            </a:r>
            <a:r>
              <a:rPr lang="hr-HR" b="1" dirty="0" smtClean="0"/>
              <a:t>Volkswagen</a:t>
            </a:r>
            <a:r>
              <a:rPr lang="hr-HR" dirty="0" smtClean="0"/>
              <a:t>)</a:t>
            </a:r>
          </a:p>
          <a:p>
            <a:r>
              <a:rPr lang="hr-HR" dirty="0" smtClean="0"/>
              <a:t>naftna industrija</a:t>
            </a:r>
            <a:r>
              <a:rPr lang="hr-HR" dirty="0"/>
              <a:t> (</a:t>
            </a:r>
            <a:r>
              <a:rPr lang="hr-HR" b="1" dirty="0"/>
              <a:t>Royal </a:t>
            </a:r>
            <a:r>
              <a:rPr lang="hr-HR" b="1" dirty="0" err="1"/>
              <a:t>Dutche</a:t>
            </a:r>
            <a:r>
              <a:rPr lang="hr-HR" b="1" dirty="0"/>
              <a:t> </a:t>
            </a:r>
            <a:r>
              <a:rPr lang="hr-HR" b="1" dirty="0" err="1"/>
              <a:t>Shell</a:t>
            </a:r>
            <a:r>
              <a:rPr lang="hr-HR" b="1" dirty="0"/>
              <a:t>, China National Petroleum, BP, Gazprom</a:t>
            </a:r>
            <a:r>
              <a:rPr lang="hr-HR" dirty="0"/>
              <a:t>), </a:t>
            </a:r>
            <a:endParaRPr lang="hr-HR" dirty="0" smtClean="0"/>
          </a:p>
          <a:p>
            <a:r>
              <a:rPr lang="hr-HR" dirty="0" err="1"/>
              <a:t>i</a:t>
            </a:r>
            <a:r>
              <a:rPr lang="hr-HR" dirty="0" err="1" smtClean="0"/>
              <a:t>nd.novih</a:t>
            </a:r>
            <a:r>
              <a:rPr lang="hr-HR" dirty="0" smtClean="0"/>
              <a:t> </a:t>
            </a:r>
            <a:r>
              <a:rPr lang="hr-HR" dirty="0"/>
              <a:t>tehnologija (</a:t>
            </a:r>
            <a:r>
              <a:rPr lang="hr-HR" b="1" dirty="0"/>
              <a:t>Microsoft, Google, Facebook</a:t>
            </a:r>
            <a:r>
              <a:rPr lang="hr-HR" dirty="0" smtClean="0"/>
              <a:t>)</a:t>
            </a:r>
          </a:p>
          <a:p>
            <a:r>
              <a:rPr lang="hr-HR" dirty="0" smtClean="0"/>
              <a:t>trgovine </a:t>
            </a:r>
            <a:r>
              <a:rPr lang="hr-HR" dirty="0"/>
              <a:t>(</a:t>
            </a:r>
            <a:r>
              <a:rPr lang="hr-HR" b="1" dirty="0" smtClean="0"/>
              <a:t>Amazon</a:t>
            </a:r>
            <a:r>
              <a:rPr lang="hr-HR" dirty="0" smtClean="0"/>
              <a:t>)</a:t>
            </a:r>
          </a:p>
          <a:p>
            <a:r>
              <a:rPr lang="hr-HR" dirty="0" smtClean="0"/>
              <a:t>zrakoplovne </a:t>
            </a:r>
            <a:r>
              <a:rPr lang="hr-HR" dirty="0"/>
              <a:t>industrije (</a:t>
            </a:r>
            <a:r>
              <a:rPr lang="hr-HR" b="1" dirty="0"/>
              <a:t>Airbus, Boeing</a:t>
            </a:r>
            <a:r>
              <a:rPr lang="hr-HR" dirty="0" smtClean="0"/>
              <a:t>)</a:t>
            </a:r>
          </a:p>
          <a:p>
            <a:r>
              <a:rPr lang="hr-HR" dirty="0" smtClean="0"/>
              <a:t>maloprodaje </a:t>
            </a:r>
            <a:r>
              <a:rPr lang="hr-HR" dirty="0"/>
              <a:t>i trgovine (</a:t>
            </a:r>
            <a:r>
              <a:rPr lang="hr-HR" b="1" dirty="0" err="1" smtClean="0"/>
              <a:t>Walmart</a:t>
            </a:r>
            <a:r>
              <a:rPr lang="hr-HR" dirty="0" smtClean="0"/>
              <a:t>)</a:t>
            </a:r>
          </a:p>
          <a:p>
            <a:r>
              <a:rPr lang="hr-HR" dirty="0" smtClean="0"/>
              <a:t>financijski </a:t>
            </a:r>
            <a:r>
              <a:rPr lang="hr-HR" dirty="0"/>
              <a:t>sektor – osiguranje (</a:t>
            </a:r>
            <a:r>
              <a:rPr lang="hr-HR" b="1" dirty="0"/>
              <a:t>Allianz, AXA, Generali</a:t>
            </a:r>
            <a:r>
              <a:rPr lang="hr-HR" dirty="0"/>
              <a:t>)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31" y="-56589"/>
            <a:ext cx="3360212" cy="223926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237" y="1906824"/>
            <a:ext cx="2241176" cy="14952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844" y="4421943"/>
            <a:ext cx="3510569" cy="1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246966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potiču </a:t>
            </a:r>
            <a:r>
              <a:rPr lang="hr-HR" dirty="0"/>
              <a:t>kretanje (mobilnost) k</a:t>
            </a:r>
            <a:r>
              <a:rPr lang="hr-HR" b="1" dirty="0"/>
              <a:t>apitala, roba, usluga, znanja i informacija. </a:t>
            </a:r>
            <a:endParaRPr lang="hr-HR" b="1" dirty="0" smtClean="0"/>
          </a:p>
          <a:p>
            <a:r>
              <a:rPr lang="hr-HR" dirty="0" smtClean="0"/>
              <a:t>potiču </a:t>
            </a:r>
            <a:r>
              <a:rPr lang="hr-HR" dirty="0"/>
              <a:t>ulaganja i zapošljavanje u slabije razvijenim područjima, dakle </a:t>
            </a:r>
            <a:r>
              <a:rPr lang="hr-HR" b="1" dirty="0"/>
              <a:t>smanjuju nezaposlenost</a:t>
            </a:r>
            <a:r>
              <a:rPr lang="hr-HR" b="1" dirty="0" smtClean="0"/>
              <a:t>.</a:t>
            </a:r>
          </a:p>
          <a:p>
            <a:r>
              <a:rPr lang="hr-HR" dirty="0" smtClean="0"/>
              <a:t>gospodarski </a:t>
            </a:r>
            <a:r>
              <a:rPr lang="hr-HR" dirty="0"/>
              <a:t>vrjednije od gospodarstva nekih </a:t>
            </a:r>
            <a:r>
              <a:rPr lang="hr-HR" dirty="0" smtClean="0"/>
              <a:t>država:</a:t>
            </a:r>
          </a:p>
          <a:p>
            <a:pPr marL="0" indent="0" algn="ctr">
              <a:buNone/>
            </a:pPr>
            <a:r>
              <a:rPr lang="hr-HR" sz="1800" b="1" dirty="0" smtClean="0"/>
              <a:t>Kartična </a:t>
            </a:r>
            <a:r>
              <a:rPr lang="hr-HR" sz="1800" b="1" dirty="0"/>
              <a:t>tvrtka Visa</a:t>
            </a:r>
            <a:r>
              <a:rPr lang="hr-HR" sz="1800" dirty="0"/>
              <a:t> zarađuje više od BDP-a Bosne i Hercegovine, tehnološki div </a:t>
            </a:r>
            <a:r>
              <a:rPr lang="hr-HR" sz="1800" b="1" dirty="0"/>
              <a:t>Microsoft </a:t>
            </a:r>
            <a:r>
              <a:rPr lang="hr-HR" sz="1800" dirty="0"/>
              <a:t>više od BDP-a </a:t>
            </a:r>
            <a:r>
              <a:rPr lang="hr-HR" sz="1800" dirty="0" err="1" smtClean="0"/>
              <a:t>Slovačke,tvrtka</a:t>
            </a:r>
            <a:r>
              <a:rPr lang="hr-HR" sz="1800" dirty="0" smtClean="0"/>
              <a:t> </a:t>
            </a:r>
            <a:r>
              <a:rPr lang="hr-HR" sz="1800" dirty="0"/>
              <a:t>za zabavu </a:t>
            </a:r>
            <a:r>
              <a:rPr lang="hr-HR" sz="1800" b="1" dirty="0"/>
              <a:t>Walt Disney</a:t>
            </a:r>
            <a:r>
              <a:rPr lang="hr-HR" sz="1800" dirty="0"/>
              <a:t> više od BDP-a Bugarske, sportski </a:t>
            </a:r>
            <a:r>
              <a:rPr lang="hr-HR" sz="1800" b="1" dirty="0"/>
              <a:t>Nike </a:t>
            </a:r>
            <a:r>
              <a:rPr lang="hr-HR" sz="1800" dirty="0"/>
              <a:t>više od BDP-a Kameruna, </a:t>
            </a:r>
            <a:r>
              <a:rPr lang="hr-HR" sz="1800" b="1" dirty="0"/>
              <a:t>Facebook </a:t>
            </a:r>
            <a:r>
              <a:rPr lang="hr-HR" sz="1800" dirty="0"/>
              <a:t>više od BDP-a Srbije, a </a:t>
            </a:r>
            <a:r>
              <a:rPr lang="hr-HR" sz="1800" b="1" dirty="0"/>
              <a:t>Apple </a:t>
            </a:r>
            <a:r>
              <a:rPr lang="hr-HR" sz="1800" dirty="0"/>
              <a:t>više od BDP-a Portugala te proizvođač vozila </a:t>
            </a:r>
            <a:r>
              <a:rPr lang="hr-HR" sz="1800" b="1" dirty="0"/>
              <a:t>Volkswagen </a:t>
            </a:r>
            <a:r>
              <a:rPr lang="hr-HR" sz="1800" dirty="0"/>
              <a:t>više od BDP-a Čilea.</a:t>
            </a: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r>
              <a:rPr lang="hr-HR" dirty="0"/>
              <a:t>Multinacionalne kompanije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39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1278778"/>
            <a:ext cx="5087471" cy="4351338"/>
          </a:xfrm>
        </p:spPr>
        <p:txBody>
          <a:bodyPr/>
          <a:lstStyle/>
          <a:p>
            <a:r>
              <a:rPr lang="hr-HR" dirty="0" smtClean="0"/>
              <a:t>Multinacionalna kompanija </a:t>
            </a:r>
            <a:r>
              <a:rPr lang="hr-HR" b="1" dirty="0" err="1" smtClean="0"/>
              <a:t>McDonalds</a:t>
            </a:r>
            <a:r>
              <a:rPr lang="hr-HR" dirty="0" smtClean="0"/>
              <a:t> (restorani brze prehrane) smatra se američkom (SAD) kompanijom, sjedište joj je u gradu Chicagu, ali djeluje u više od </a:t>
            </a:r>
            <a:r>
              <a:rPr lang="hr-HR" b="1" dirty="0" smtClean="0"/>
              <a:t>120 država svijeta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206188"/>
            <a:ext cx="6454588" cy="43013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7" y="3949092"/>
            <a:ext cx="5074024" cy="257506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979459" y="4809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Prihod kompanije u 2019. godini bio je jednak prihodu cijelog proračuna Republike Hrvatske.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548" y="5333999"/>
            <a:ext cx="1066657" cy="14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699888"/>
            <a:ext cx="10515600" cy="4029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53" y="0"/>
            <a:ext cx="6935221" cy="4939553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658034" y="4920891"/>
            <a:ext cx="6875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Najveće multinacionalne kompanije u svijetu 2017. godine</a:t>
            </a:r>
            <a:b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</a:br>
            <a:endParaRPr lang="hr-HR" b="1" i="0" dirty="0" smtClean="0">
              <a:solidFill>
                <a:srgbClr val="383838"/>
              </a:solidFill>
              <a:effectLst/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348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195" y="1162843"/>
            <a:ext cx="10515600" cy="1325563"/>
          </a:xfrm>
        </p:spPr>
        <p:txBody>
          <a:bodyPr/>
          <a:lstStyle/>
          <a:p>
            <a:r>
              <a:rPr lang="pl-PL" dirty="0"/>
              <a:t>Multinacionalne kompanije i život pojedinca</a:t>
            </a:r>
            <a:br>
              <a:rPr lang="pl-PL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9526" y="22958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Multinacionalne kompanije utječu i na svakidašnji život svakoga od nas: </a:t>
            </a:r>
          </a:p>
          <a:p>
            <a:pPr marL="0" indent="0">
              <a:buNone/>
            </a:pPr>
            <a:r>
              <a:rPr lang="hr-HR" b="1" dirty="0" smtClean="0"/>
              <a:t>sportsku </a:t>
            </a:r>
            <a:r>
              <a:rPr lang="hr-HR" b="1" dirty="0"/>
              <a:t>obuću</a:t>
            </a:r>
            <a:r>
              <a:rPr lang="hr-HR" dirty="0"/>
              <a:t> koju nosimo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b="1" dirty="0" smtClean="0"/>
              <a:t>automobile</a:t>
            </a:r>
            <a:r>
              <a:rPr lang="hr-HR" b="1" dirty="0"/>
              <a:t>, zrakoplove i autobuse</a:t>
            </a:r>
            <a:r>
              <a:rPr lang="hr-HR" dirty="0"/>
              <a:t> kojima putujemo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b="1" dirty="0" smtClean="0"/>
              <a:t>uređaje</a:t>
            </a:r>
            <a:r>
              <a:rPr lang="hr-HR" b="1" dirty="0"/>
              <a:t>, aplikacije i društvene mreže</a:t>
            </a:r>
            <a:r>
              <a:rPr lang="hr-HR" dirty="0"/>
              <a:t> kojima se koristimo, 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trgovine</a:t>
            </a:r>
            <a:r>
              <a:rPr lang="hr-HR" b="1" dirty="0"/>
              <a:t> </a:t>
            </a:r>
            <a:r>
              <a:rPr lang="hr-HR" dirty="0"/>
              <a:t>u kojima kupujemo</a:t>
            </a:r>
            <a:r>
              <a:rPr lang="hr-HR" dirty="0" smtClean="0"/>
              <a:t>,</a:t>
            </a:r>
          </a:p>
          <a:p>
            <a:pPr marL="0" indent="0">
              <a:buNone/>
            </a:pPr>
            <a:r>
              <a:rPr lang="hr-HR" b="1" dirty="0" smtClean="0"/>
              <a:t>kartice</a:t>
            </a:r>
            <a:r>
              <a:rPr lang="hr-HR" b="1" dirty="0"/>
              <a:t> </a:t>
            </a:r>
            <a:r>
              <a:rPr lang="hr-HR" dirty="0"/>
              <a:t>kojima plaćamo, </a:t>
            </a:r>
            <a:endParaRPr lang="hr-HR" dirty="0" smtClean="0"/>
          </a:p>
          <a:p>
            <a:pPr marL="0" indent="0">
              <a:buNone/>
            </a:pPr>
            <a:r>
              <a:rPr lang="hr-HR" b="1" dirty="0" smtClean="0"/>
              <a:t>hranu </a:t>
            </a:r>
            <a:r>
              <a:rPr lang="hr-HR" b="1" dirty="0"/>
              <a:t>i piće </a:t>
            </a:r>
            <a:r>
              <a:rPr lang="hr-HR" dirty="0"/>
              <a:t>koje konzumiramo i dr. </a:t>
            </a:r>
            <a:endParaRPr lang="hr-HR" dirty="0" smtClean="0"/>
          </a:p>
          <a:p>
            <a:r>
              <a:rPr lang="hr-HR" dirty="0"/>
              <a:t>O</a:t>
            </a:r>
            <a:r>
              <a:rPr lang="hr-HR" dirty="0" smtClean="0"/>
              <a:t>blikuju </a:t>
            </a:r>
            <a:r>
              <a:rPr lang="hr-HR" dirty="0"/>
              <a:t>i utječu na našu svakidašnjicu i naš život.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54" y="2838995"/>
            <a:ext cx="2601686" cy="26016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252" y="4401097"/>
            <a:ext cx="1488211" cy="14882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171" y="5636993"/>
            <a:ext cx="1606732" cy="10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336074" y="1392736"/>
            <a:ext cx="10515600" cy="1325563"/>
          </a:xfrm>
        </p:spPr>
        <p:txBody>
          <a:bodyPr/>
          <a:lstStyle/>
          <a:p>
            <a:r>
              <a:rPr lang="hr-HR" dirty="0"/>
              <a:t>Multinacionalne kompanije</a:t>
            </a:r>
            <a:br>
              <a:rPr lang="hr-HR" dirty="0"/>
            </a:br>
            <a:endParaRPr lang="hr-HR" dirty="0"/>
          </a:p>
        </p:txBody>
      </p:sp>
      <p:sp>
        <p:nvSpPr>
          <p:cNvPr id="5" name="Plus 4"/>
          <p:cNvSpPr/>
          <p:nvPr/>
        </p:nvSpPr>
        <p:spPr>
          <a:xfrm>
            <a:off x="838200" y="2055517"/>
            <a:ext cx="5379720" cy="4963592"/>
          </a:xfrm>
          <a:prstGeom prst="mathPlus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sudjeluju u mnogobrojnim donacijama i humanitarnim akcijama, sponzori su mnogih sportskih, obrazovnih, znanstvenih i kulturnih događaja</a:t>
            </a:r>
            <a:endParaRPr lang="hr-HR" dirty="0"/>
          </a:p>
        </p:txBody>
      </p:sp>
      <p:sp>
        <p:nvSpPr>
          <p:cNvPr id="6" name="Minus 5"/>
          <p:cNvSpPr/>
          <p:nvPr/>
        </p:nvSpPr>
        <p:spPr>
          <a:xfrm>
            <a:off x="6400800" y="2207917"/>
            <a:ext cx="4911635" cy="465008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veliki onečišćivači prostora</a:t>
            </a:r>
            <a:r>
              <a:rPr lang="hr-HR" dirty="0"/>
              <a:t> te </a:t>
            </a:r>
            <a:r>
              <a:rPr lang="hr-HR" b="1" dirty="0"/>
              <a:t>nepovoljno utječu na klimatske uvjete i život ljudi</a:t>
            </a:r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59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652" y="1083536"/>
            <a:ext cx="10515600" cy="1325563"/>
          </a:xfrm>
        </p:spPr>
        <p:txBody>
          <a:bodyPr/>
          <a:lstStyle/>
          <a:p>
            <a:r>
              <a:rPr lang="hr-HR" dirty="0" smtClean="0"/>
              <a:t>GEOGRAFSKE VJEŠTINE: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409099"/>
            <a:ext cx="10515600" cy="4351338"/>
          </a:xfrm>
        </p:spPr>
        <p:txBody>
          <a:bodyPr/>
          <a:lstStyle/>
          <a:p>
            <a:r>
              <a:rPr lang="hr-HR" dirty="0" smtClean="0"/>
              <a:t>Koje su najveće poslovne kompanije u Hrvatskoj?</a:t>
            </a:r>
            <a:endParaRPr lang="hr-HR" dirty="0" smtClean="0"/>
          </a:p>
          <a:p>
            <a:r>
              <a:rPr lang="hr-HR" dirty="0" smtClean="0"/>
              <a:t>Koje </a:t>
            </a:r>
            <a:r>
              <a:rPr lang="hr-HR" dirty="0"/>
              <a:t>su poznate poslovne kompanije u Hrvatskoj iz područja prehrambene industrije? </a:t>
            </a:r>
            <a:endParaRPr lang="hr-HR" dirty="0" smtClean="0"/>
          </a:p>
          <a:p>
            <a:r>
              <a:rPr lang="hr-HR" dirty="0" smtClean="0"/>
              <a:t>Što </a:t>
            </a:r>
            <a:r>
              <a:rPr lang="hr-HR" dirty="0"/>
              <a:t>je INA, što je PLIVA, što je Telekom</a:t>
            </a:r>
            <a:r>
              <a:rPr lang="hr-HR" dirty="0" smtClean="0"/>
              <a:t>?</a:t>
            </a:r>
          </a:p>
          <a:p>
            <a:r>
              <a:rPr lang="pl-PL" dirty="0"/>
              <a:t>Čije su to kompanije i tko je njihov vlasnik?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862" y="1158239"/>
            <a:ext cx="1987187" cy="19871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56" y="3667373"/>
            <a:ext cx="2693037" cy="269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161</Words>
  <Application>Microsoft Office PowerPoint</Application>
  <PresentationFormat>Široki zaslon</PresentationFormat>
  <Paragraphs>36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Nunito</vt:lpstr>
      <vt:lpstr>Tema sustava Office</vt:lpstr>
      <vt:lpstr>PowerPoint prezentacija</vt:lpstr>
      <vt:lpstr>Multinacionalne kompanije </vt:lpstr>
      <vt:lpstr>Multinacionalne kompanije </vt:lpstr>
      <vt:lpstr>PowerPoint prezentacija</vt:lpstr>
      <vt:lpstr>PowerPoint prezentacija</vt:lpstr>
      <vt:lpstr>Multinacionalne kompanije i život pojedinca </vt:lpstr>
      <vt:lpstr>Multinacionalne kompanije </vt:lpstr>
      <vt:lpstr>GEOGRAFSKE VJEŠTINE: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4</cp:revision>
  <dcterms:created xsi:type="dcterms:W3CDTF">2021-06-01T07:34:50Z</dcterms:created>
  <dcterms:modified xsi:type="dcterms:W3CDTF">2021-06-01T07:59:48Z</dcterms:modified>
</cp:coreProperties>
</file>